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70" r:id="rId6"/>
    <p:sldId id="271" r:id="rId7"/>
    <p:sldId id="261" r:id="rId8"/>
    <p:sldId id="265" r:id="rId9"/>
    <p:sldId id="269" r:id="rId10"/>
    <p:sldId id="266" r:id="rId11"/>
    <p:sldId id="268" r:id="rId12"/>
    <p:sldId id="272" r:id="rId13"/>
    <p:sldId id="273" r:id="rId14"/>
    <p:sldId id="26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4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77035" autoAdjust="0"/>
  </p:normalViewPr>
  <p:slideViewPr>
    <p:cSldViewPr>
      <p:cViewPr>
        <p:scale>
          <a:sx n="96" d="100"/>
          <a:sy n="96" d="100"/>
        </p:scale>
        <p:origin x="-414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B322EAC-A1F2-4434-A193-77DEEFC6A4DD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193C8CD-2F5C-41AB-88DC-AC158B4D5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E140F2-C230-437F-87CB-7F6BECB0BE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8C6A66-6559-424D-9636-66321A8681A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5A3728-B677-44A4-B379-5D2ACDFE83A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A37C1-79B8-4B3F-9375-E22A9F09F5B6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E144C-3D83-440E-AC7F-5D0571619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EF989-DE1D-41C8-BC47-2270B76F4DC7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79C09-FC35-44D3-A1AA-1BEFE7151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2D871-5003-405C-8F30-0F6525D441A9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3488C-9758-4B1D-9800-09B79BAFE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A3081-A510-4739-844F-81991AB8595D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90BD9-F84E-45E1-BEE4-7198B0C6C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488D1-457F-4B10-A3B5-7C0C3B54A117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D0138-2262-49F9-95BD-2F99076DD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CE624-5828-4435-8B12-4E59F1915848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CD43-FB2B-477A-8281-4DD6A7EDA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59242-CD51-4C71-A638-E746CCF5FC99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322FB-2160-45A1-AC24-639DB6318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F0E8E-FB82-4781-913D-FCC1897C3DA0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8933E-9222-438C-85D6-C9D8C78DF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1C001-F64E-4464-BB58-A7E64C671A9C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049E6-50FB-41B0-8AFB-C94D25225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04CE3-874E-4FC5-BC18-34136760C68F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2B31F-E425-4A6F-A04D-80F1E022B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ECD8A-D5DC-42CB-9C14-F40C3415AE03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5C5F0-913F-414E-9221-63A5E55E2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CC4D9A-8B7F-46D2-B3C3-7E4CB45B3013}" type="datetimeFigureOut">
              <a:rPr lang="ru-RU"/>
              <a:pPr>
                <a:defRPr/>
              </a:pPr>
              <a:t>08.02.2012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595F92-E6EC-4250-8801-E2DF84C7E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81" r:id="rId3"/>
    <p:sldLayoutId id="2147483778" r:id="rId4"/>
    <p:sldLayoutId id="2147483777" r:id="rId5"/>
    <p:sldLayoutId id="2147483776" r:id="rId6"/>
    <p:sldLayoutId id="2147483775" r:id="rId7"/>
    <p:sldLayoutId id="2147483774" r:id="rId8"/>
    <p:sldLayoutId id="2147483782" r:id="rId9"/>
    <p:sldLayoutId id="2147483773" r:id="rId10"/>
    <p:sldLayoutId id="2147483772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8;&#1091;&#1089;&#1090;&#1080;&#1082;\Music\&#1087;&#1083;&#1072;&#1089;&#1090;&#1080;&#1083;&#1080;&#1085;&#1086;&#1074;&#1072;&#1103;%20&#1074;&#1086;&#1088;&#1086;&#1085;&#1072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38" y="4786313"/>
            <a:ext cx="3786187" cy="1643062"/>
          </a:xfrm>
        </p:spPr>
        <p:txBody>
          <a:bodyPr>
            <a:normAutofit/>
          </a:bodyPr>
          <a:lstStyle/>
          <a:p>
            <a:pPr marR="0">
              <a:lnSpc>
                <a:spcPct val="140000"/>
              </a:lnSpc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Авторы: воспитатели </a:t>
            </a:r>
            <a:endParaRPr lang="en-US" sz="1600" b="1" smtClean="0">
              <a:latin typeface="Times New Roman" pitchFamily="18" charset="0"/>
              <a:cs typeface="Times New Roman" pitchFamily="18" charset="0"/>
            </a:endParaRPr>
          </a:p>
          <a:p>
            <a:pPr marR="0">
              <a:lnSpc>
                <a:spcPct val="140000"/>
              </a:lnSpc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Гильманова Гульназ Талгатовна, </a:t>
            </a:r>
          </a:p>
          <a:p>
            <a:pPr marR="0">
              <a:lnSpc>
                <a:spcPct val="140000"/>
              </a:lnSpc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Закирова Наиля Фаритовна,</a:t>
            </a:r>
          </a:p>
          <a:p>
            <a:pPr marR="0">
              <a:lnSpc>
                <a:spcPct val="140000"/>
              </a:lnSpc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Кулиева Лейла Курбанмуратовна</a:t>
            </a:r>
          </a:p>
          <a:p>
            <a:pPr marR="0">
              <a:lnSpc>
                <a:spcPct val="90000"/>
              </a:lnSpc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643050"/>
            <a:ext cx="657229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«Разноцветный мир»</a:t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кружок по сенсорике</a:t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I младшая группа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pic>
        <p:nvPicPr>
          <p:cNvPr id="1026" name="Picture 2" descr="E:\Новая папка (2)\Азалия в очках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3357563"/>
            <a:ext cx="4143375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пластилиновая воро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72500" y="357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785938" y="0"/>
            <a:ext cx="657225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МБДОУ «Детский сад общеразвивающего вида №33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«Аленький цветочек»  Елабужского муниципального района</a:t>
            </a:r>
          </a:p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Республики Татарстан»</a:t>
            </a:r>
          </a:p>
        </p:txBody>
      </p:sp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357188"/>
            <a:ext cx="1438275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68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5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build="p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5" y="285750"/>
            <a:ext cx="4257675" cy="1295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«Умелые ручки»</a:t>
            </a:r>
            <a:endParaRPr lang="ru-RU" dirty="0"/>
          </a:p>
        </p:txBody>
      </p:sp>
      <p:pic>
        <p:nvPicPr>
          <p:cNvPr id="3074" name="Picture 2" descr="F:\DCIM\100MEDIA\IMG_009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3" y="785813"/>
            <a:ext cx="3541712" cy="5600700"/>
          </a:xfrm>
        </p:spPr>
      </p:pic>
      <p:pic>
        <p:nvPicPr>
          <p:cNvPr id="2050" name="Picture 2" descr="F:\DCIM\100MEDIA\IMG_01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286000"/>
            <a:ext cx="41084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04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«Строим башенки»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840413" y="2357438"/>
            <a:ext cx="2728912" cy="3643312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2357438"/>
            <a:ext cx="5076825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75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63" y="714375"/>
            <a:ext cx="6400800" cy="1143000"/>
          </a:xfrm>
        </p:spPr>
        <p:txBody>
          <a:bodyPr/>
          <a:lstStyle/>
          <a:p>
            <a:r>
              <a:rPr lang="ru-RU" smtClean="0"/>
              <a:t>«Двухцветная игра»</a:t>
            </a:r>
          </a:p>
        </p:txBody>
      </p:sp>
      <p:pic>
        <p:nvPicPr>
          <p:cNvPr id="5122" name="Picture 2" descr="F:\DCIM\100MEDIA\IMG_017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00125" y="2786063"/>
            <a:ext cx="2286000" cy="3540125"/>
          </a:xfrm>
        </p:spPr>
      </p:pic>
      <p:pic>
        <p:nvPicPr>
          <p:cNvPr id="5124" name="Picture 4" descr="F:\DCIM\100MEDIA\IMG_0174.JPG"/>
          <p:cNvPicPr>
            <a:picLocks noChangeAspect="1" noChangeArrowheads="1"/>
          </p:cNvPicPr>
          <p:nvPr/>
        </p:nvPicPr>
        <p:blipFill>
          <a:blip r:embed="rId4"/>
          <a:srcRect r="-3448" b="9853"/>
          <a:stretch>
            <a:fillRect/>
          </a:stretch>
        </p:blipFill>
        <p:spPr bwMode="auto">
          <a:xfrm>
            <a:off x="3706813" y="2714625"/>
            <a:ext cx="5437187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214313"/>
            <a:ext cx="1438275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76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«Шалости- эксперименты маленьких детей»</a:t>
            </a:r>
            <a:endParaRPr lang="ru-RU" dirty="0"/>
          </a:p>
        </p:txBody>
      </p:sp>
      <p:pic>
        <p:nvPicPr>
          <p:cNvPr id="2051" name="Picture 3" descr="C:\Users\рустик\Desktop\гульназ\DCIM\100MEDIA\IMG_02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429000"/>
            <a:ext cx="40957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рустик\Desktop\гульназ\DCIM\100MEDIA\IMG_02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1928813"/>
            <a:ext cx="41338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53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785938"/>
            <a:ext cx="7143750" cy="4389437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/>
              <a:t>№ 1.</a:t>
            </a:r>
            <a:r>
              <a:rPr lang="ru-RU" sz="2400" dirty="0" smtClean="0"/>
              <a:t> </a:t>
            </a:r>
            <a:r>
              <a:rPr lang="ru-RU" sz="2400" dirty="0" err="1" smtClean="0"/>
              <a:t>Венгер</a:t>
            </a:r>
            <a:r>
              <a:rPr lang="ru-RU" sz="2400" dirty="0" smtClean="0"/>
              <a:t> Л.А.Воспитание сенсорной культуры ребенка от рождения до 6 лет. Книга для воспитателей детского сада. М.:1988, с.3-14, 34-80.</a:t>
            </a:r>
            <a:endParaRPr lang="en-US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/>
              <a:t>№2. </a:t>
            </a:r>
            <a:r>
              <a:rPr lang="ru-RU" sz="2400" dirty="0" smtClean="0"/>
              <a:t>редактор </a:t>
            </a:r>
            <a:r>
              <a:rPr lang="ru-RU" sz="2400" dirty="0" err="1" smtClean="0"/>
              <a:t>Салахетдинова</a:t>
            </a:r>
            <a:r>
              <a:rPr lang="ru-RU" sz="2400" dirty="0" smtClean="0"/>
              <a:t> В. Дидактические игры и упражнения по сенсорному воспитанию дошкольников. Киев: «</a:t>
            </a:r>
            <a:r>
              <a:rPr lang="ru-RU" sz="2400" dirty="0" err="1" smtClean="0"/>
              <a:t>Полиграфкнига</a:t>
            </a:r>
            <a:r>
              <a:rPr lang="ru-RU" sz="2400" dirty="0" smtClean="0"/>
              <a:t>», 1973, </a:t>
            </a:r>
            <a:endParaRPr lang="en-US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smtClean="0"/>
              <a:t>    </a:t>
            </a:r>
            <a:r>
              <a:rPr lang="ru-RU" sz="2400" smtClean="0"/>
              <a:t>с</a:t>
            </a:r>
            <a:r>
              <a:rPr lang="ru-RU" sz="2400" dirty="0" smtClean="0"/>
              <a:t>. 16-27 </a:t>
            </a:r>
            <a:endParaRPr lang="en-US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/>
              <a:t>№ 3.</a:t>
            </a:r>
            <a:r>
              <a:rPr lang="ru-RU" sz="2400" dirty="0" smtClean="0"/>
              <a:t> Лямина </a:t>
            </a:r>
            <a:r>
              <a:rPr lang="ru-RU" sz="2400" dirty="0" err="1" smtClean="0"/>
              <a:t>Г.М.Гербова</a:t>
            </a:r>
            <a:r>
              <a:rPr lang="ru-RU" sz="2400" dirty="0" smtClean="0"/>
              <a:t> В.В. Романовская Э.М. и др. Воспитание детей раннего возраста. М.:1976, с.81-82</a:t>
            </a:r>
            <a:r>
              <a:rPr lang="en-US" sz="2400" dirty="0" smtClean="0"/>
              <a:t>(</a:t>
            </a:r>
            <a:r>
              <a:rPr lang="ru-RU" sz="2400" dirty="0" smtClean="0"/>
              <a:t> приложение № 4),162-163( </a:t>
            </a:r>
            <a:r>
              <a:rPr lang="ru-RU" sz="2400" dirty="0" err="1" smtClean="0"/>
              <a:t>приложение№</a:t>
            </a:r>
            <a:r>
              <a:rPr lang="ru-RU" sz="2400" dirty="0" smtClean="0"/>
              <a:t> 4).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0" y="714375"/>
            <a:ext cx="8229600" cy="1143000"/>
          </a:xfrm>
        </p:spPr>
        <p:txBody>
          <a:bodyPr/>
          <a:lstStyle/>
          <a:p>
            <a:pPr algn="ctr"/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3600" b="1" smtClean="0"/>
              <a:t/>
            </a:r>
            <a:br>
              <a:rPr lang="en-US" sz="3600" b="1" smtClean="0"/>
            </a:br>
            <a:r>
              <a:rPr lang="ru-RU" sz="3600" b="1" smtClean="0"/>
              <a:t>Использованная литература: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75" y="3571875"/>
            <a:ext cx="130016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>
            <a:normAutofit fontScale="85000"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100" b="1" i="1" dirty="0" smtClean="0"/>
              <a:t>Цель:</a:t>
            </a:r>
            <a:r>
              <a:rPr lang="ru-RU" sz="3100" i="1" dirty="0" smtClean="0"/>
              <a:t> Развитие и совершенствование сенсорных процессов (ощущение, восприятие, представление) у детей младшего дошкольного возраста.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100" b="1" i="1" dirty="0" smtClean="0"/>
              <a:t>Задачи:</a:t>
            </a:r>
            <a:r>
              <a:rPr lang="ru-RU" sz="3100" i="1" dirty="0" smtClean="0"/>
              <a:t> Сформировать у детей младшего дошкольного возраста умение воспринимать и представлять предметы и явления, способствующие совершенствованию процессов рисования, лепки и развития речи, и, выделять в них самое существенное,  характерное (признаки, качества). Учить  применять полученные знания в  практической и познавательной деятельности. Развивать у детей внимание, мыслительные операции (сравнение, анализ, синтез, обобщение</a:t>
            </a:r>
            <a:r>
              <a:rPr lang="ru-RU" dirty="0" smtClean="0"/>
              <a:t>). </a:t>
            </a: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5357813"/>
            <a:ext cx="23574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49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mtClean="0"/>
              <a:t>Методы</a:t>
            </a:r>
            <a:r>
              <a:rPr lang="ru-RU" sz="3600" smtClean="0"/>
              <a:t>:</a:t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428750"/>
            <a:ext cx="8229600" cy="4389438"/>
          </a:xfrm>
        </p:spPr>
        <p:txBody>
          <a:bodyPr/>
          <a:lstStyle/>
          <a:p>
            <a:r>
              <a:rPr lang="ru-RU" smtClean="0"/>
              <a:t>Игровой метод (дидактические игры).</a:t>
            </a:r>
          </a:p>
          <a:p>
            <a:r>
              <a:rPr lang="ru-RU" smtClean="0"/>
              <a:t>Наглядный метод (рассматривание дидактических пособий, предметов).</a:t>
            </a:r>
          </a:p>
          <a:p>
            <a:r>
              <a:rPr lang="ru-RU" smtClean="0"/>
              <a:t>Практический (показ способов действия с предметами, эксперимент).</a:t>
            </a:r>
          </a:p>
          <a:p>
            <a:endParaRPr lang="ru-RU" smtClean="0"/>
          </a:p>
        </p:txBody>
      </p:sp>
      <p:pic>
        <p:nvPicPr>
          <p:cNvPr id="4" name="Picture 2" descr="F:\DCIM\100MEDIA\IMG_01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4071938"/>
            <a:ext cx="360838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F:\DCIM\100MEDIA\IMG_01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9138" y="4067175"/>
            <a:ext cx="3614737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63" y="357188"/>
            <a:ext cx="82708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60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Формы организации деятельности в группе: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групповая;</a:t>
            </a:r>
          </a:p>
          <a:p>
            <a:r>
              <a:rPr lang="ru-RU" smtClean="0"/>
              <a:t>подгрупповая;</a:t>
            </a:r>
          </a:p>
          <a:p>
            <a:r>
              <a:rPr lang="ru-RU" smtClean="0"/>
              <a:t>индивидуальная.</a:t>
            </a:r>
          </a:p>
          <a:p>
            <a:endParaRPr lang="ru-RU" smtClean="0"/>
          </a:p>
        </p:txBody>
      </p:sp>
      <p:pic>
        <p:nvPicPr>
          <p:cNvPr id="4" name="Picture 2" descr="F:\DCIM\100MEDIA\IMG_008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2122" b="-2274"/>
          <a:stretch>
            <a:fillRect/>
          </a:stretch>
        </p:blipFill>
        <p:spPr>
          <a:xfrm>
            <a:off x="4592638" y="3571875"/>
            <a:ext cx="1979612" cy="3071813"/>
          </a:xfrm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214938" y="1357313"/>
            <a:ext cx="3000375" cy="2005012"/>
          </a:xfrm>
        </p:spPr>
      </p:pic>
      <p:pic>
        <p:nvPicPr>
          <p:cNvPr id="1026" name="Picture 2" descr="F:\DCIM\100MEDIA\IMG_01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0563" y="3786188"/>
            <a:ext cx="37147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рустик\Desktop\гульназ\DCIM\100MEDIA\IMG_022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63" y="3571875"/>
            <a:ext cx="20002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9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 данном уголке сенсорики представлены: </a:t>
            </a:r>
            <a:r>
              <a:rPr lang="ru-RU" sz="2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неваляшки, геометрический куб, геометрический домик, пирамидки в форме стаканов и тарелок, геометрические часы.</a:t>
            </a:r>
            <a:endParaRPr lang="ru-RU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r="-684" b="5394"/>
          <a:stretch>
            <a:fillRect/>
          </a:stretch>
        </p:blipFill>
        <p:spPr>
          <a:xfrm>
            <a:off x="1071563" y="2286000"/>
            <a:ext cx="6786562" cy="4000500"/>
          </a:xfrm>
        </p:spPr>
      </p:pic>
    </p:spTree>
    <p:custDataLst>
      <p:tags r:id="rId1"/>
    </p:custDataLst>
  </p:cSld>
  <p:clrMapOvr>
    <a:masterClrMapping/>
  </p:clrMapOvr>
  <p:transition spd="slow" advTm="132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714375"/>
            <a:ext cx="8786812" cy="7858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В данном уголке сенсорики представлены: </a:t>
            </a:r>
            <a:r>
              <a:rPr lang="ru-RU" sz="2400" dirty="0" smtClean="0">
                <a:solidFill>
                  <a:schemeClr val="tx1"/>
                </a:solidFill>
              </a:rPr>
              <a:t>пирамидки разных видов, мозаика, шумелки- погремушки, силиконовые мячи с шипами, наборы геометрических фигур с подставкой для нанизывания.</a:t>
            </a:r>
            <a:endParaRPr lang="ru-RU" sz="3200" dirty="0"/>
          </a:p>
        </p:txBody>
      </p:sp>
      <p:pic>
        <p:nvPicPr>
          <p:cNvPr id="1026" name="Picture 2" descr="F:\DCIM\100MEDIA\IMG_0189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285875" y="1643063"/>
            <a:ext cx="6429375" cy="4675187"/>
          </a:xfrm>
        </p:spPr>
      </p:pic>
    </p:spTree>
    <p:custDataLst>
      <p:tags r:id="rId1"/>
    </p:custDataLst>
  </p:cSld>
  <p:clrMapOvr>
    <a:masterClrMapping/>
  </p:clrMapOvr>
  <p:transition spd="slow" advTm="142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686800" cy="11525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«Раз палочка, два палочка- получилась дорожка»</a:t>
            </a:r>
            <a:endParaRPr lang="ru-RU" dirty="0"/>
          </a:p>
        </p:txBody>
      </p:sp>
      <p:pic>
        <p:nvPicPr>
          <p:cNvPr id="1026" name="Picture 2" descr="F:\DCIM\100MEDIA\IMG_01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928813"/>
            <a:ext cx="3095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F:\DCIM\100MEDIA\IMG_0160.JPG"/>
          <p:cNvPicPr>
            <a:picLocks noChangeAspect="1" noChangeArrowheads="1"/>
          </p:cNvPicPr>
          <p:nvPr/>
        </p:nvPicPr>
        <p:blipFill>
          <a:blip r:embed="rId4"/>
          <a:srcRect r="-1746" b="14224"/>
          <a:stretch>
            <a:fillRect/>
          </a:stretch>
        </p:blipFill>
        <p:spPr bwMode="auto">
          <a:xfrm>
            <a:off x="785813" y="2928938"/>
            <a:ext cx="442277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18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«Кап-кап» капают дождинки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77950" y="1935163"/>
            <a:ext cx="6388100" cy="4389437"/>
          </a:xfrm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25" y="4071938"/>
            <a:ext cx="6762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643313"/>
            <a:ext cx="13589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80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642938"/>
            <a:ext cx="6115050" cy="1143000"/>
          </a:xfrm>
        </p:spPr>
        <p:txBody>
          <a:bodyPr/>
          <a:lstStyle/>
          <a:p>
            <a:r>
              <a:rPr lang="ru-RU" smtClean="0"/>
              <a:t>«Белые мухи летят»</a:t>
            </a:r>
          </a:p>
        </p:txBody>
      </p:sp>
      <p:pic>
        <p:nvPicPr>
          <p:cNvPr id="4098" name="Picture 2" descr="F:\DCIM\100MEDIA\IMG_016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r="-4974" b="10487"/>
          <a:stretch>
            <a:fillRect/>
          </a:stretch>
        </p:blipFill>
        <p:spPr>
          <a:xfrm>
            <a:off x="1000125" y="2143125"/>
            <a:ext cx="6858000" cy="4386263"/>
          </a:xfrm>
        </p:spPr>
      </p:pic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5143500"/>
            <a:ext cx="12763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5143500"/>
            <a:ext cx="581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62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5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|2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7|1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4.9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3|7.2|3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|0.8|0.7|0.8|4.3|1.5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7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|4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238</Words>
  <PresentationFormat>Экран (4:3)</PresentationFormat>
  <Paragraphs>36</Paragraphs>
  <Slides>14</Slides>
  <Notes>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Constantia</vt:lpstr>
      <vt:lpstr>Arial</vt:lpstr>
      <vt:lpstr>Calibri</vt:lpstr>
      <vt:lpstr>Wingdings 2</vt:lpstr>
      <vt:lpstr>Times New Roman</vt:lpstr>
      <vt:lpstr>Wingdings</vt:lpstr>
      <vt:lpstr>Поток</vt:lpstr>
      <vt:lpstr>Поток</vt:lpstr>
      <vt:lpstr>Поток</vt:lpstr>
      <vt:lpstr>Поток</vt:lpstr>
      <vt:lpstr>Слайд 1</vt:lpstr>
      <vt:lpstr>Слайд 2</vt:lpstr>
      <vt:lpstr>Методы: </vt:lpstr>
      <vt:lpstr>Формы организации деятельности в группе: </vt:lpstr>
      <vt:lpstr>    В данном уголке сенсорики представлены: неваляшки, геометрический куб, геометрический домик, пирамидки в форме стаканов и тарелок, геометрические часы.</vt:lpstr>
      <vt:lpstr>В данном уголке сенсорики представлены: пирамидки разных видов, мозаика, шумелки- погремушки, силиконовые мячи с шипами, наборы геометрических фигур с подставкой для нанизывания.</vt:lpstr>
      <vt:lpstr>«Раз палочка, два палочка- получилась дорожка»</vt:lpstr>
      <vt:lpstr>«Кап-кап» капают дождинки</vt:lpstr>
      <vt:lpstr>«Белые мухи летят»</vt:lpstr>
      <vt:lpstr>«Умелые ручки»</vt:lpstr>
      <vt:lpstr>«Строим башенки»</vt:lpstr>
      <vt:lpstr>«Двухцветная игра»</vt:lpstr>
      <vt:lpstr>«Шалости- эксперименты маленьких детей»</vt:lpstr>
      <vt:lpstr>   Использованная 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рустик</dc:creator>
  <cp:lastModifiedBy>User</cp:lastModifiedBy>
  <cp:revision>63</cp:revision>
  <dcterms:created xsi:type="dcterms:W3CDTF">2011-10-04T17:27:34Z</dcterms:created>
  <dcterms:modified xsi:type="dcterms:W3CDTF">2012-02-08T19:43:14Z</dcterms:modified>
</cp:coreProperties>
</file>